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06" r:id="rId3"/>
    <p:sldId id="305" r:id="rId4"/>
    <p:sldId id="257" r:id="rId5"/>
    <p:sldId id="258" r:id="rId6"/>
    <p:sldId id="259" r:id="rId7"/>
    <p:sldId id="260" r:id="rId8"/>
    <p:sldId id="379" r:id="rId9"/>
    <p:sldId id="263" r:id="rId10"/>
    <p:sldId id="264" r:id="rId11"/>
    <p:sldId id="380" r:id="rId12"/>
    <p:sldId id="377" r:id="rId13"/>
    <p:sldId id="381" r:id="rId14"/>
    <p:sldId id="378" r:id="rId15"/>
    <p:sldId id="268" r:id="rId16"/>
    <p:sldId id="387" r:id="rId17"/>
    <p:sldId id="382" r:id="rId18"/>
    <p:sldId id="270" r:id="rId19"/>
    <p:sldId id="271" r:id="rId20"/>
    <p:sldId id="273" r:id="rId21"/>
    <p:sldId id="276" r:id="rId22"/>
    <p:sldId id="277" r:id="rId23"/>
    <p:sldId id="384" r:id="rId24"/>
    <p:sldId id="278" r:id="rId25"/>
    <p:sldId id="279" r:id="rId26"/>
    <p:sldId id="280" r:id="rId27"/>
    <p:sldId id="386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312" r:id="rId38"/>
    <p:sldId id="313" r:id="rId39"/>
    <p:sldId id="314" r:id="rId40"/>
    <p:sldId id="315" r:id="rId41"/>
    <p:sldId id="316" r:id="rId42"/>
    <p:sldId id="317" r:id="rId43"/>
    <p:sldId id="318" r:id="rId44"/>
    <p:sldId id="319" r:id="rId45"/>
    <p:sldId id="350" r:id="rId46"/>
    <p:sldId id="351" r:id="rId47"/>
    <p:sldId id="352" r:id="rId48"/>
    <p:sldId id="353" r:id="rId49"/>
    <p:sldId id="321" r:id="rId50"/>
    <p:sldId id="322" r:id="rId51"/>
    <p:sldId id="323" r:id="rId52"/>
    <p:sldId id="354" r:id="rId53"/>
    <p:sldId id="324" r:id="rId54"/>
    <p:sldId id="325" r:id="rId55"/>
    <p:sldId id="326" r:id="rId56"/>
    <p:sldId id="327" r:id="rId57"/>
    <p:sldId id="328" r:id="rId58"/>
    <p:sldId id="303" r:id="rId59"/>
    <p:sldId id="304" r:id="rId60"/>
    <p:sldId id="329" r:id="rId61"/>
    <p:sldId id="330" r:id="rId62"/>
    <p:sldId id="331" r:id="rId63"/>
    <p:sldId id="343" r:id="rId64"/>
    <p:sldId id="344" r:id="rId65"/>
    <p:sldId id="345" r:id="rId66"/>
    <p:sldId id="347" r:id="rId67"/>
    <p:sldId id="348" r:id="rId68"/>
    <p:sldId id="349" r:id="rId69"/>
    <p:sldId id="335" r:id="rId70"/>
    <p:sldId id="336" r:id="rId71"/>
    <p:sldId id="337" r:id="rId72"/>
    <p:sldId id="338" r:id="rId73"/>
    <p:sldId id="385" r:id="rId74"/>
    <p:sldId id="372" r:id="rId75"/>
    <p:sldId id="373" r:id="rId76"/>
    <p:sldId id="375" r:id="rId77"/>
    <p:sldId id="376" r:id="rId7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515" autoAdjust="0"/>
    <p:restoredTop sz="94660"/>
  </p:normalViewPr>
  <p:slideViewPr>
    <p:cSldViewPr snapToGrid="0">
      <p:cViewPr varScale="1">
        <p:scale>
          <a:sx n="66" d="100"/>
          <a:sy n="66" d="100"/>
        </p:scale>
        <p:origin x="87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4FE9D-F225-40A5-9530-60F78BC5D6A3}" type="datetimeFigureOut">
              <a:rPr lang="en-US" smtClean="0"/>
              <a:t>2/24/2022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ABC65-740B-4D0E-BBD7-13BC820DAA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3394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4FE9D-F225-40A5-9530-60F78BC5D6A3}" type="datetimeFigureOut">
              <a:rPr lang="en-US" smtClean="0"/>
              <a:t>2/24/2022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ABC65-740B-4D0E-BBD7-13BC820DAA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6045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4FE9D-F225-40A5-9530-60F78BC5D6A3}" type="datetimeFigureOut">
              <a:rPr lang="en-US" smtClean="0"/>
              <a:t>2/24/2022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ABC65-740B-4D0E-BBD7-13BC820DAA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8805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4FE9D-F225-40A5-9530-60F78BC5D6A3}" type="datetimeFigureOut">
              <a:rPr lang="en-US" smtClean="0"/>
              <a:t>2/24/2022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ABC65-740B-4D0E-BBD7-13BC820DAA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6372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4FE9D-F225-40A5-9530-60F78BC5D6A3}" type="datetimeFigureOut">
              <a:rPr lang="en-US" smtClean="0"/>
              <a:t>2/24/2022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ABC65-740B-4D0E-BBD7-13BC820DAA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3204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4FE9D-F225-40A5-9530-60F78BC5D6A3}" type="datetimeFigureOut">
              <a:rPr lang="en-US" smtClean="0"/>
              <a:t>2/24/2022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ABC65-740B-4D0E-BBD7-13BC820DAA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2921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4FE9D-F225-40A5-9530-60F78BC5D6A3}" type="datetimeFigureOut">
              <a:rPr lang="en-US" smtClean="0"/>
              <a:t>2/24/2022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ABC65-740B-4D0E-BBD7-13BC820DAA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8869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4FE9D-F225-40A5-9530-60F78BC5D6A3}" type="datetimeFigureOut">
              <a:rPr lang="en-US" smtClean="0"/>
              <a:t>2/24/2022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ABC65-740B-4D0E-BBD7-13BC820DAA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3582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4FE9D-F225-40A5-9530-60F78BC5D6A3}" type="datetimeFigureOut">
              <a:rPr lang="en-US" smtClean="0"/>
              <a:t>2/24/2022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ABC65-740B-4D0E-BBD7-13BC820DAA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4146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4FE9D-F225-40A5-9530-60F78BC5D6A3}" type="datetimeFigureOut">
              <a:rPr lang="en-US" smtClean="0"/>
              <a:t>2/24/2022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ABC65-740B-4D0E-BBD7-13BC820DAA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2607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4FE9D-F225-40A5-9530-60F78BC5D6A3}" type="datetimeFigureOut">
              <a:rPr lang="en-US" smtClean="0"/>
              <a:t>2/24/2022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ABC65-740B-4D0E-BBD7-13BC820DAA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4162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94FE9D-F225-40A5-9530-60F78BC5D6A3}" type="datetimeFigureOut">
              <a:rPr lang="en-US" smtClean="0"/>
              <a:t>2/24/2022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AABC65-740B-4D0E-BBD7-13BC820DAA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687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0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circuitdigest.com/tutorial/active-low-pass-filter" TargetMode="External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emf"/><Relationship Id="rId2" Type="http://schemas.openxmlformats.org/officeDocument/2006/relationships/image" Target="../media/image80.emf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emf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emf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em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2387600"/>
          </a:xfrm>
        </p:spPr>
        <p:txBody>
          <a:bodyPr>
            <a:noAutofit/>
          </a:bodyPr>
          <a:lstStyle/>
          <a:p>
            <a:r>
              <a:rPr lang="en-US" sz="7200" dirty="0" smtClean="0">
                <a:latin typeface="Arial Black" panose="020B0A04020102020204" pitchFamily="34" charset="0"/>
              </a:rPr>
              <a:t>Operational Amplifier</a:t>
            </a:r>
            <a:br>
              <a:rPr lang="en-US" sz="7200" dirty="0" smtClean="0">
                <a:latin typeface="Arial Black" panose="020B0A04020102020204" pitchFamily="34" charset="0"/>
              </a:rPr>
            </a:br>
            <a:endParaRPr lang="en-US" sz="7200" dirty="0">
              <a:latin typeface="Arial Black" panose="020B0A040201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922838"/>
            <a:ext cx="9144000" cy="1655762"/>
          </a:xfrm>
          <a:solidFill>
            <a:srgbClr val="FFFF00"/>
          </a:solidFill>
        </p:spPr>
        <p:txBody>
          <a:bodyPr>
            <a:normAutofit/>
          </a:bodyPr>
          <a:lstStyle/>
          <a:p>
            <a:r>
              <a:rPr lang="en-US" sz="8800" dirty="0" smtClean="0">
                <a:latin typeface="Arial Black" panose="020B0A04020102020204" pitchFamily="34" charset="0"/>
              </a:rPr>
              <a:t>Chapter No 2</a:t>
            </a:r>
          </a:p>
          <a:p>
            <a:endParaRPr lang="en-US" sz="8800" dirty="0">
              <a:latin typeface="Arial Black" panose="020B0A04020102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907142" y="2002971"/>
            <a:ext cx="10377715" cy="22497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solidFill>
                  <a:schemeClr val="tx1"/>
                </a:solidFill>
              </a:rPr>
              <a:t>Originally, op-amps were so named because they were used to model the basic mathematical operations of addition, subtraction, integration, differentiation, etc. in electronic analog computers. In this sense a true operational amplifier is an ideal circuit element</a:t>
            </a:r>
          </a:p>
        </p:txBody>
      </p:sp>
    </p:spTree>
    <p:extLst>
      <p:ext uri="{BB962C8B-B14F-4D97-AF65-F5344CB8AC3E}">
        <p14:creationId xmlns:p14="http://schemas.microsoft.com/office/powerpoint/2010/main" val="3727532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946" y="7257"/>
            <a:ext cx="9033270" cy="674914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8331200" y="319314"/>
            <a:ext cx="3715658" cy="306251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 smtClean="0"/>
              <a:t>Feedback in general can be positive or negative</a:t>
            </a:r>
          </a:p>
          <a:p>
            <a:endParaRPr lang="en-US" sz="2800" b="1" dirty="0"/>
          </a:p>
          <a:p>
            <a:r>
              <a:rPr lang="en-US" sz="2800" b="1" dirty="0" smtClean="0"/>
              <a:t>For most applications we apply negative feedback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4252660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1306629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TimesNewRoman"/>
              </a:rPr>
              <a:t>Figure </a:t>
            </a:r>
            <a:r>
              <a:rPr lang="en-US" sz="2800" dirty="0" smtClean="0">
                <a:latin typeface="TimesNewRoman"/>
              </a:rPr>
              <a:t>shows </a:t>
            </a:r>
            <a:r>
              <a:rPr lang="en-US" sz="2800" dirty="0">
                <a:latin typeface="TimesNewRoman"/>
              </a:rPr>
              <a:t>the inverting configuration. </a:t>
            </a:r>
            <a:endParaRPr lang="en-US" sz="2800" dirty="0" smtClean="0">
              <a:latin typeface="TimesNewRoman"/>
            </a:endParaRPr>
          </a:p>
          <a:p>
            <a:r>
              <a:rPr lang="en-US" sz="2800" dirty="0" smtClean="0">
                <a:latin typeface="TimesNewRoman"/>
              </a:rPr>
              <a:t>We </a:t>
            </a:r>
            <a:r>
              <a:rPr lang="en-US" sz="2800" dirty="0">
                <a:latin typeface="TimesNewRoman"/>
              </a:rPr>
              <a:t>speak of </a:t>
            </a:r>
            <a:r>
              <a:rPr lang="en-US" sz="2800" i="1" dirty="0">
                <a:latin typeface="TimesNewRoman,Italic"/>
              </a:rPr>
              <a:t>R</a:t>
            </a:r>
            <a:r>
              <a:rPr lang="en-US" sz="1400" dirty="0">
                <a:latin typeface="TimesNewRoman"/>
              </a:rPr>
              <a:t>2</a:t>
            </a:r>
            <a:r>
              <a:rPr lang="en-US" sz="1050" dirty="0">
                <a:latin typeface="TimesNewRoman"/>
              </a:rPr>
              <a:t> </a:t>
            </a:r>
            <a:r>
              <a:rPr lang="en-US" sz="2800" dirty="0">
                <a:latin typeface="TimesNewRoman"/>
              </a:rPr>
              <a:t>as applying </a:t>
            </a:r>
            <a:r>
              <a:rPr lang="en-US" sz="2800" b="1" dirty="0">
                <a:latin typeface="TimesNewRoman,Bold"/>
              </a:rPr>
              <a:t>negative feedback</a:t>
            </a:r>
            <a:r>
              <a:rPr lang="en-US" sz="2800" dirty="0">
                <a:latin typeface="TimesNewRoman"/>
              </a:rPr>
              <a:t>;</a:t>
            </a:r>
          </a:p>
          <a:p>
            <a:endParaRPr lang="en-US" sz="2800" dirty="0" smtClean="0">
              <a:latin typeface="TimesNewRoman"/>
            </a:endParaRPr>
          </a:p>
          <a:p>
            <a:r>
              <a:rPr lang="en-US" sz="2800" dirty="0" smtClean="0">
                <a:latin typeface="TimesNewRoman"/>
              </a:rPr>
              <a:t>If </a:t>
            </a:r>
            <a:r>
              <a:rPr lang="en-US" sz="2800" i="1" dirty="0">
                <a:latin typeface="TimesNewRoman,Italic"/>
              </a:rPr>
              <a:t>R</a:t>
            </a:r>
            <a:r>
              <a:rPr lang="en-US" sz="1400" dirty="0">
                <a:latin typeface="TimesNewRoman"/>
              </a:rPr>
              <a:t>2</a:t>
            </a:r>
            <a:r>
              <a:rPr lang="en-US" sz="1050" dirty="0">
                <a:latin typeface="TimesNewRoman"/>
              </a:rPr>
              <a:t> </a:t>
            </a:r>
            <a:r>
              <a:rPr lang="en-US" sz="2800" dirty="0">
                <a:latin typeface="TimesNewRoman"/>
              </a:rPr>
              <a:t>were connected between terminals 3 and 2 we would have called this </a:t>
            </a:r>
            <a:r>
              <a:rPr lang="en-US" sz="2800" b="1" dirty="0">
                <a:latin typeface="TimesNewRoman,Bold"/>
              </a:rPr>
              <a:t>positive feedback</a:t>
            </a:r>
            <a:r>
              <a:rPr lang="en-US" sz="2800" dirty="0">
                <a:latin typeface="TimesNewRoman"/>
              </a:rPr>
              <a:t>.</a:t>
            </a:r>
          </a:p>
          <a:p>
            <a:endParaRPr lang="en-US" sz="2800" dirty="0" smtClean="0">
              <a:latin typeface="TimesNewRoman"/>
            </a:endParaRPr>
          </a:p>
          <a:p>
            <a:r>
              <a:rPr lang="en-US" sz="2800" dirty="0" smtClean="0">
                <a:latin typeface="TimesNewRoman"/>
              </a:rPr>
              <a:t>Note that </a:t>
            </a:r>
            <a:r>
              <a:rPr lang="en-US" sz="2800" i="1" dirty="0">
                <a:latin typeface="TimesNewRoman,Italic"/>
              </a:rPr>
              <a:t>R</a:t>
            </a:r>
            <a:r>
              <a:rPr lang="en-US" sz="1400" dirty="0">
                <a:latin typeface="TimesNewRoman"/>
              </a:rPr>
              <a:t>2</a:t>
            </a:r>
            <a:r>
              <a:rPr lang="en-US" sz="1050" dirty="0">
                <a:latin typeface="TimesNewRoman"/>
              </a:rPr>
              <a:t> </a:t>
            </a:r>
            <a:r>
              <a:rPr lang="en-US" sz="2800" i="1" dirty="0">
                <a:latin typeface="TimesNewRoman,Italic"/>
              </a:rPr>
              <a:t>closes the loop </a:t>
            </a:r>
            <a:r>
              <a:rPr lang="en-US" sz="2800" dirty="0">
                <a:latin typeface="TimesNewRoman"/>
              </a:rPr>
              <a:t>around the op amp. In addition to adding </a:t>
            </a:r>
            <a:r>
              <a:rPr lang="en-US" sz="2800" i="1" dirty="0">
                <a:latin typeface="TimesNewRoman,Italic"/>
              </a:rPr>
              <a:t>R</a:t>
            </a:r>
            <a:r>
              <a:rPr lang="en-US" sz="1400" dirty="0">
                <a:latin typeface="TimesNewRoman"/>
              </a:rPr>
              <a:t>2</a:t>
            </a:r>
            <a:r>
              <a:rPr lang="en-US" sz="2800" dirty="0">
                <a:latin typeface="TimesNewRoman"/>
              </a:rPr>
              <a:t>, we have </a:t>
            </a:r>
            <a:r>
              <a:rPr lang="en-US" sz="2800" dirty="0" smtClean="0">
                <a:latin typeface="TimesNewRoman"/>
              </a:rPr>
              <a:t>grounded terminal </a:t>
            </a:r>
            <a:r>
              <a:rPr lang="en-US" sz="2800" dirty="0">
                <a:latin typeface="TimesNewRoman"/>
              </a:rPr>
              <a:t>2 and connected a resistor </a:t>
            </a:r>
            <a:r>
              <a:rPr lang="en-US" sz="2800" i="1" dirty="0">
                <a:latin typeface="TimesNewRoman,Italic"/>
              </a:rPr>
              <a:t>R</a:t>
            </a:r>
            <a:r>
              <a:rPr lang="en-US" sz="1400" dirty="0">
                <a:latin typeface="TimesNewRoman"/>
              </a:rPr>
              <a:t>1</a:t>
            </a:r>
            <a:r>
              <a:rPr lang="en-US" sz="1050" dirty="0">
                <a:latin typeface="TimesNewRoman"/>
              </a:rPr>
              <a:t> </a:t>
            </a:r>
            <a:r>
              <a:rPr lang="en-US" sz="2800" dirty="0">
                <a:latin typeface="TimesNewRoman"/>
              </a:rPr>
              <a:t>between terminal 1 and an input signal source with a </a:t>
            </a:r>
            <a:r>
              <a:rPr lang="en-US" sz="2800" dirty="0" smtClean="0">
                <a:latin typeface="TimesNewRoman"/>
              </a:rPr>
              <a:t>voltage </a:t>
            </a:r>
            <a:r>
              <a:rPr lang="en-US" sz="2800" i="1" dirty="0" err="1" smtClean="0">
                <a:latin typeface="NewBaskervilleStd-Italic"/>
              </a:rPr>
              <a:t>v</a:t>
            </a:r>
            <a:r>
              <a:rPr lang="en-US" sz="1600" i="1" dirty="0" err="1" smtClean="0">
                <a:latin typeface="TimesNewRoman,Italic"/>
              </a:rPr>
              <a:t>I</a:t>
            </a:r>
            <a:r>
              <a:rPr lang="en-US" sz="2800" dirty="0">
                <a:latin typeface="TimesNewRoman"/>
              </a:rPr>
              <a:t>. </a:t>
            </a:r>
            <a:endParaRPr lang="en-US" sz="2800" dirty="0" smtClean="0">
              <a:latin typeface="TimesNewRoman"/>
            </a:endParaRPr>
          </a:p>
          <a:p>
            <a:endParaRPr lang="en-US" sz="2800" dirty="0">
              <a:latin typeface="TimesNewRoman"/>
            </a:endParaRPr>
          </a:p>
          <a:p>
            <a:r>
              <a:rPr lang="en-US" sz="2800" dirty="0" smtClean="0">
                <a:latin typeface="TimesNewRoman"/>
              </a:rPr>
              <a:t>The </a:t>
            </a:r>
            <a:r>
              <a:rPr lang="en-US" sz="2800" dirty="0">
                <a:latin typeface="TimesNewRoman"/>
              </a:rPr>
              <a:t>output of the overall circuit is taken at terminal 3 (i.e., between terminal 3 </a:t>
            </a:r>
            <a:r>
              <a:rPr lang="en-US" sz="2800" dirty="0" smtClean="0">
                <a:latin typeface="TimesNewRoman"/>
              </a:rPr>
              <a:t>and </a:t>
            </a:r>
            <a:r>
              <a:rPr lang="en-US" sz="2800" dirty="0"/>
              <a:t>ground). Terminal 3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8866" y="4775199"/>
            <a:ext cx="4410541" cy="1955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368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837" y="0"/>
            <a:ext cx="11707906" cy="6837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455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94" y="188691"/>
            <a:ext cx="11876078" cy="4572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85294" y="5442857"/>
            <a:ext cx="11876078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also implies that if the output is small voltage say 5 volt P-P, and the gain is significantly high , then there must be negligible difference between the two inputs  </a:t>
            </a:r>
            <a:endParaRPr lang="en-US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02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910" y="180943"/>
            <a:ext cx="11033496" cy="6524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938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73606"/>
          <a:stretch/>
        </p:blipFill>
        <p:spPr>
          <a:xfrm>
            <a:off x="0" y="4841994"/>
            <a:ext cx="8911770" cy="176488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72085"/>
          <a:stretch/>
        </p:blipFill>
        <p:spPr>
          <a:xfrm>
            <a:off x="0" y="0"/>
            <a:ext cx="8911770" cy="186656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2512" y="2595562"/>
            <a:ext cx="2466975" cy="166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066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516" y="145143"/>
            <a:ext cx="10366941" cy="638657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669143" y="3236686"/>
            <a:ext cx="2612571" cy="32950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237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b="26627"/>
          <a:stretch/>
        </p:blipFill>
        <p:spPr>
          <a:xfrm>
            <a:off x="197650" y="45203"/>
            <a:ext cx="11912640" cy="279959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0687" y="3947886"/>
            <a:ext cx="7349604" cy="285205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338286"/>
            <a:ext cx="4760686" cy="334554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30811" t="77747" r="31175"/>
          <a:stretch/>
        </p:blipFill>
        <p:spPr>
          <a:xfrm>
            <a:off x="6966857" y="2844800"/>
            <a:ext cx="4528458" cy="849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978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1" y="0"/>
            <a:ext cx="9913256" cy="6811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98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0633" y="-1"/>
            <a:ext cx="8911253" cy="6858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048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113" y="0"/>
            <a:ext cx="10334171" cy="67626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112" y="0"/>
            <a:ext cx="10334171" cy="681535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0363" y="0"/>
            <a:ext cx="4538209" cy="2440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760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969828" cy="678669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4330" y="0"/>
            <a:ext cx="3717670" cy="2612571"/>
          </a:xfrm>
          <a:prstGeom prst="rect">
            <a:avLst/>
          </a:prstGeom>
        </p:spPr>
      </p:pic>
      <p:sp>
        <p:nvSpPr>
          <p:cNvPr id="5" name="Down Arrow Callout 4"/>
          <p:cNvSpPr/>
          <p:nvPr/>
        </p:nvSpPr>
        <p:spPr>
          <a:xfrm>
            <a:off x="6083560" y="5747659"/>
            <a:ext cx="485192" cy="485191"/>
          </a:xfrm>
          <a:prstGeom prst="downArrowCallout">
            <a:avLst/>
          </a:prstGeom>
          <a:solidFill>
            <a:srgbClr val="FF0000">
              <a:alpha val="18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9085943" y="2412516"/>
            <a:ext cx="609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/>
              <a:t>Virtual  ground</a:t>
            </a:r>
            <a:endParaRPr 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1714464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8229" y="0"/>
            <a:ext cx="9710057" cy="6661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489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0457" y="-14628"/>
            <a:ext cx="9898743" cy="6713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447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9087" y="0"/>
            <a:ext cx="4992914" cy="681241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266887"/>
            <a:ext cx="6618514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rgbClr val="000000"/>
                </a:solidFill>
                <a:latin typeface="TimesNewRoman"/>
              </a:rPr>
              <a:t>Figure shows </a:t>
            </a:r>
            <a:r>
              <a:rPr lang="en-US" sz="2400" dirty="0">
                <a:solidFill>
                  <a:srgbClr val="000000"/>
                </a:solidFill>
                <a:latin typeface="TimesNewRoman"/>
              </a:rPr>
              <a:t>a circuit for a </a:t>
            </a:r>
            <a:r>
              <a:rPr lang="en-US" sz="2400" dirty="0" smtClean="0">
                <a:solidFill>
                  <a:srgbClr val="000000"/>
                </a:solidFill>
                <a:latin typeface="TimesNewRoman"/>
              </a:rPr>
              <a:t>digital-to-analog converter </a:t>
            </a:r>
            <a:r>
              <a:rPr lang="en-US" sz="2400" dirty="0">
                <a:solidFill>
                  <a:srgbClr val="000000"/>
                </a:solidFill>
                <a:latin typeface="TimesNewRoman"/>
              </a:rPr>
              <a:t>(DAC). The circuit accepts a 4-bit input </a:t>
            </a:r>
            <a:r>
              <a:rPr lang="en-US" sz="2400" dirty="0" smtClean="0">
                <a:solidFill>
                  <a:srgbClr val="000000"/>
                </a:solidFill>
                <a:latin typeface="TimesNewRoman"/>
              </a:rPr>
              <a:t>binary word </a:t>
            </a:r>
            <a:r>
              <a:rPr lang="en-US" sz="2400" i="1" dirty="0">
                <a:solidFill>
                  <a:srgbClr val="000000"/>
                </a:solidFill>
                <a:latin typeface="TimesNewRoman,Italic"/>
              </a:rPr>
              <a:t>a</a:t>
            </a:r>
            <a:r>
              <a:rPr lang="en-US" sz="1000" dirty="0">
                <a:solidFill>
                  <a:srgbClr val="000000"/>
                </a:solidFill>
                <a:latin typeface="TimesNewRoman"/>
              </a:rPr>
              <a:t>3</a:t>
            </a:r>
            <a:r>
              <a:rPr lang="en-US" sz="2400" i="1" dirty="0">
                <a:solidFill>
                  <a:srgbClr val="000000"/>
                </a:solidFill>
                <a:latin typeface="TimesNewRoman,Italic"/>
              </a:rPr>
              <a:t>a</a:t>
            </a:r>
            <a:r>
              <a:rPr lang="en-US" sz="1000" dirty="0">
                <a:solidFill>
                  <a:srgbClr val="000000"/>
                </a:solidFill>
                <a:latin typeface="TimesNewRoman"/>
              </a:rPr>
              <a:t>2</a:t>
            </a:r>
            <a:r>
              <a:rPr lang="en-US" sz="2400" i="1" dirty="0">
                <a:solidFill>
                  <a:srgbClr val="000000"/>
                </a:solidFill>
                <a:latin typeface="TimesNewRoman,Italic"/>
              </a:rPr>
              <a:t>a</a:t>
            </a:r>
            <a:r>
              <a:rPr lang="en-US" sz="1000" dirty="0">
                <a:solidFill>
                  <a:srgbClr val="000000"/>
                </a:solidFill>
                <a:latin typeface="TimesNewRoman"/>
              </a:rPr>
              <a:t>1</a:t>
            </a:r>
            <a:r>
              <a:rPr lang="en-US" sz="2400" i="1" dirty="0">
                <a:solidFill>
                  <a:srgbClr val="000000"/>
                </a:solidFill>
                <a:latin typeface="TimesNewRoman,Italic"/>
              </a:rPr>
              <a:t>a</a:t>
            </a:r>
            <a:r>
              <a:rPr lang="en-US" sz="1000" dirty="0">
                <a:solidFill>
                  <a:srgbClr val="000000"/>
                </a:solidFill>
                <a:latin typeface="TimesNewRoman"/>
              </a:rPr>
              <a:t>0</a:t>
            </a:r>
            <a:r>
              <a:rPr lang="en-US" sz="2400" dirty="0">
                <a:solidFill>
                  <a:srgbClr val="000000"/>
                </a:solidFill>
                <a:latin typeface="TimesNewRoman"/>
              </a:rPr>
              <a:t>, where </a:t>
            </a:r>
            <a:r>
              <a:rPr lang="en-US" sz="2400" i="1" dirty="0">
                <a:solidFill>
                  <a:srgbClr val="000000"/>
                </a:solidFill>
                <a:latin typeface="TimesNewRoman,Italic"/>
              </a:rPr>
              <a:t>a</a:t>
            </a:r>
            <a:r>
              <a:rPr lang="en-US" sz="1000" dirty="0">
                <a:solidFill>
                  <a:srgbClr val="000000"/>
                </a:solidFill>
                <a:latin typeface="TimesNewRoman"/>
              </a:rPr>
              <a:t>0</a:t>
            </a:r>
            <a:r>
              <a:rPr lang="en-US" sz="2400" dirty="0">
                <a:solidFill>
                  <a:srgbClr val="000000"/>
                </a:solidFill>
                <a:latin typeface="TimesNewRoman"/>
              </a:rPr>
              <a:t>, </a:t>
            </a:r>
            <a:r>
              <a:rPr lang="en-US" sz="2400" i="1" dirty="0">
                <a:solidFill>
                  <a:srgbClr val="000000"/>
                </a:solidFill>
                <a:latin typeface="TimesNewRoman,Italic"/>
              </a:rPr>
              <a:t>a</a:t>
            </a:r>
            <a:r>
              <a:rPr lang="en-US" sz="1000" dirty="0">
                <a:solidFill>
                  <a:srgbClr val="000000"/>
                </a:solidFill>
                <a:latin typeface="TimesNewRoman"/>
              </a:rPr>
              <a:t>1</a:t>
            </a:r>
            <a:r>
              <a:rPr lang="en-US" sz="2400" dirty="0">
                <a:solidFill>
                  <a:srgbClr val="000000"/>
                </a:solidFill>
                <a:latin typeface="TimesNewRoman"/>
              </a:rPr>
              <a:t>, </a:t>
            </a:r>
            <a:r>
              <a:rPr lang="en-US" sz="2400" i="1" dirty="0">
                <a:solidFill>
                  <a:srgbClr val="000000"/>
                </a:solidFill>
                <a:latin typeface="TimesNewRoman,Italic"/>
              </a:rPr>
              <a:t>a</a:t>
            </a:r>
            <a:r>
              <a:rPr lang="en-US" sz="1000" dirty="0">
                <a:solidFill>
                  <a:srgbClr val="000000"/>
                </a:solidFill>
                <a:latin typeface="TimesNewRoman"/>
              </a:rPr>
              <a:t>2</a:t>
            </a:r>
            <a:r>
              <a:rPr lang="en-US" sz="2400" dirty="0">
                <a:solidFill>
                  <a:srgbClr val="000000"/>
                </a:solidFill>
                <a:latin typeface="TimesNewRoman"/>
              </a:rPr>
              <a:t>, and </a:t>
            </a:r>
            <a:r>
              <a:rPr lang="en-US" sz="2400" i="1" dirty="0">
                <a:solidFill>
                  <a:srgbClr val="000000"/>
                </a:solidFill>
                <a:latin typeface="TimesNewRoman,Italic"/>
              </a:rPr>
              <a:t>a</a:t>
            </a:r>
            <a:r>
              <a:rPr lang="en-US" sz="1000" dirty="0">
                <a:solidFill>
                  <a:srgbClr val="000000"/>
                </a:solidFill>
                <a:latin typeface="TimesNewRoman"/>
              </a:rPr>
              <a:t>3 </a:t>
            </a:r>
            <a:r>
              <a:rPr lang="en-US" sz="2400" dirty="0">
                <a:solidFill>
                  <a:srgbClr val="000000"/>
                </a:solidFill>
                <a:latin typeface="TimesNewRoman"/>
              </a:rPr>
              <a:t>take the values of </a:t>
            </a:r>
            <a:r>
              <a:rPr lang="en-US" sz="2400" dirty="0" smtClean="0">
                <a:solidFill>
                  <a:srgbClr val="000000"/>
                </a:solidFill>
                <a:latin typeface="TimesNewRoman"/>
              </a:rPr>
              <a:t>0 or </a:t>
            </a:r>
            <a:r>
              <a:rPr lang="en-US" sz="2400" dirty="0">
                <a:solidFill>
                  <a:srgbClr val="000000"/>
                </a:solidFill>
                <a:latin typeface="TimesNewRoman"/>
              </a:rPr>
              <a:t>1, and it provides an analog output voltage </a:t>
            </a:r>
            <a:r>
              <a:rPr lang="en-US" sz="2400" i="1" dirty="0" err="1">
                <a:solidFill>
                  <a:srgbClr val="000000"/>
                </a:solidFill>
                <a:latin typeface="NewBaskervilleStd-Italic"/>
              </a:rPr>
              <a:t>v</a:t>
            </a:r>
            <a:r>
              <a:rPr lang="en-US" sz="1000" i="1" dirty="0" err="1">
                <a:solidFill>
                  <a:srgbClr val="000000"/>
                </a:solidFill>
                <a:latin typeface="TimesNewRoman,Italic"/>
              </a:rPr>
              <a:t>O</a:t>
            </a:r>
            <a:r>
              <a:rPr lang="en-US" sz="1000" i="1" dirty="0">
                <a:solidFill>
                  <a:srgbClr val="000000"/>
                </a:solidFill>
                <a:latin typeface="TimesNewRoman,Italic"/>
              </a:rPr>
              <a:t> </a:t>
            </a:r>
            <a:r>
              <a:rPr lang="en-US" sz="2400" dirty="0" smtClean="0">
                <a:solidFill>
                  <a:srgbClr val="000000"/>
                </a:solidFill>
                <a:latin typeface="TimesNewRoman"/>
              </a:rPr>
              <a:t>proportional to </a:t>
            </a:r>
            <a:r>
              <a:rPr lang="en-US" sz="2400" dirty="0">
                <a:solidFill>
                  <a:srgbClr val="000000"/>
                </a:solidFill>
                <a:latin typeface="TimesNewRoman"/>
              </a:rPr>
              <a:t>the value of the digital input. Each of the bits of</a:t>
            </a:r>
          </a:p>
          <a:p>
            <a:r>
              <a:rPr lang="en-US" sz="2400" dirty="0">
                <a:solidFill>
                  <a:srgbClr val="000000"/>
                </a:solidFill>
                <a:latin typeface="TimesNewRoman"/>
              </a:rPr>
              <a:t>the input word controls the correspondingly </a:t>
            </a:r>
            <a:r>
              <a:rPr lang="en-US" sz="2400" dirty="0" smtClean="0">
                <a:solidFill>
                  <a:srgbClr val="000000"/>
                </a:solidFill>
                <a:latin typeface="TimesNewRoman"/>
              </a:rPr>
              <a:t>numbered switch</a:t>
            </a:r>
            <a:r>
              <a:rPr lang="en-US" sz="2400" dirty="0">
                <a:solidFill>
                  <a:srgbClr val="000000"/>
                </a:solidFill>
                <a:latin typeface="TimesNewRoman"/>
              </a:rPr>
              <a:t>. For instance, if </a:t>
            </a:r>
            <a:r>
              <a:rPr lang="en-US" sz="2400" i="1" dirty="0">
                <a:solidFill>
                  <a:srgbClr val="000000"/>
                </a:solidFill>
                <a:latin typeface="TimesNewRoman,Italic"/>
              </a:rPr>
              <a:t>a</a:t>
            </a:r>
            <a:r>
              <a:rPr lang="en-US" sz="1000" dirty="0">
                <a:solidFill>
                  <a:srgbClr val="000000"/>
                </a:solidFill>
                <a:latin typeface="TimesNewRoman"/>
              </a:rPr>
              <a:t>2 </a:t>
            </a:r>
            <a:r>
              <a:rPr lang="en-US" sz="2400" dirty="0">
                <a:solidFill>
                  <a:srgbClr val="000000"/>
                </a:solidFill>
                <a:latin typeface="TimesNewRoman"/>
              </a:rPr>
              <a:t>is 0 then switch </a:t>
            </a:r>
            <a:r>
              <a:rPr lang="en-US" sz="2400" i="1" dirty="0">
                <a:solidFill>
                  <a:srgbClr val="000000"/>
                </a:solidFill>
                <a:latin typeface="TimesNewRoman,Italic"/>
              </a:rPr>
              <a:t>S</a:t>
            </a:r>
            <a:r>
              <a:rPr lang="en-US" sz="1000" dirty="0">
                <a:solidFill>
                  <a:srgbClr val="000000"/>
                </a:solidFill>
                <a:latin typeface="TimesNewRoman"/>
              </a:rPr>
              <a:t>2 </a:t>
            </a:r>
            <a:r>
              <a:rPr lang="en-US" sz="2400" dirty="0">
                <a:solidFill>
                  <a:srgbClr val="000000"/>
                </a:solidFill>
                <a:latin typeface="TimesNewRoman"/>
              </a:rPr>
              <a:t>connects </a:t>
            </a:r>
            <a:r>
              <a:rPr lang="en-US" sz="2400" dirty="0" smtClean="0">
                <a:solidFill>
                  <a:srgbClr val="000000"/>
                </a:solidFill>
                <a:latin typeface="TimesNewRoman"/>
              </a:rPr>
              <a:t>the 20-k</a:t>
            </a:r>
            <a:r>
              <a:rPr lang="el-GR" sz="2400" dirty="0" smtClean="0">
                <a:solidFill>
                  <a:srgbClr val="000000"/>
                </a:solidFill>
                <a:latin typeface="TimesNewRoman"/>
              </a:rPr>
              <a:t>Ὠ</a:t>
            </a:r>
            <a:r>
              <a:rPr lang="en-US" sz="2400" dirty="0" smtClean="0">
                <a:solidFill>
                  <a:srgbClr val="000000"/>
                </a:solidFill>
                <a:latin typeface="Symbol" panose="05050102010706020507" pitchFamily="18" charset="2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TimesNewRoman"/>
              </a:rPr>
              <a:t>resistor to ground, while if </a:t>
            </a:r>
            <a:r>
              <a:rPr lang="en-US" sz="2400" i="1" dirty="0">
                <a:solidFill>
                  <a:srgbClr val="000000"/>
                </a:solidFill>
                <a:latin typeface="TimesNewRoman,Italic"/>
              </a:rPr>
              <a:t>a</a:t>
            </a:r>
            <a:r>
              <a:rPr lang="en-US" sz="1000" dirty="0">
                <a:solidFill>
                  <a:srgbClr val="000000"/>
                </a:solidFill>
                <a:latin typeface="TimesNewRoman"/>
              </a:rPr>
              <a:t>2 </a:t>
            </a:r>
            <a:r>
              <a:rPr lang="en-US" sz="2400" dirty="0">
                <a:solidFill>
                  <a:srgbClr val="000000"/>
                </a:solidFill>
                <a:latin typeface="TimesNewRoman"/>
              </a:rPr>
              <a:t>is 1 then </a:t>
            </a:r>
            <a:r>
              <a:rPr lang="en-US" sz="2400" i="1" dirty="0">
                <a:solidFill>
                  <a:srgbClr val="000000"/>
                </a:solidFill>
                <a:latin typeface="TimesNewRoman,Italic"/>
              </a:rPr>
              <a:t>S</a:t>
            </a:r>
            <a:r>
              <a:rPr lang="en-US" sz="1000" dirty="0">
                <a:solidFill>
                  <a:srgbClr val="000000"/>
                </a:solidFill>
                <a:latin typeface="TimesNewRoman"/>
              </a:rPr>
              <a:t>2 </a:t>
            </a:r>
            <a:r>
              <a:rPr lang="en-US" sz="2400" dirty="0" smtClean="0">
                <a:solidFill>
                  <a:srgbClr val="000000"/>
                </a:solidFill>
                <a:latin typeface="TimesNewRoman"/>
              </a:rPr>
              <a:t>connects the 20-k</a:t>
            </a:r>
            <a:r>
              <a:rPr lang="el-GR" sz="2400" dirty="0" smtClean="0">
                <a:solidFill>
                  <a:srgbClr val="000000"/>
                </a:solidFill>
                <a:latin typeface="TimesNewRoman"/>
              </a:rPr>
              <a:t>Ὠ</a:t>
            </a:r>
            <a:r>
              <a:rPr lang="en-US" sz="2400" dirty="0" smtClean="0">
                <a:solidFill>
                  <a:srgbClr val="000000"/>
                </a:solidFill>
                <a:latin typeface="Symbol" panose="05050102010706020507" pitchFamily="18" charset="2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TimesNewRoman"/>
              </a:rPr>
              <a:t>resistor to the </a:t>
            </a:r>
            <a:r>
              <a:rPr lang="en-US" sz="2400" dirty="0">
                <a:solidFill>
                  <a:srgbClr val="000000"/>
                </a:solidFill>
                <a:latin typeface="Symbol" panose="05050102010706020507" pitchFamily="18" charset="2"/>
              </a:rPr>
              <a:t>+</a:t>
            </a:r>
            <a:r>
              <a:rPr lang="en-US" sz="2400" dirty="0">
                <a:solidFill>
                  <a:srgbClr val="000000"/>
                </a:solidFill>
                <a:latin typeface="TimesNewRoman"/>
              </a:rPr>
              <a:t>5-V power supply. 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-1" y="5375833"/>
                <a:ext cx="7199087" cy="55354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800" dirty="0" smtClean="0">
                    <a:latin typeface="TimesNewRoman"/>
                  </a:rPr>
                  <a:t>Find the value of </a:t>
                </a:r>
                <a:r>
                  <a:rPr lang="en-US" sz="2800" i="1" dirty="0" err="1">
                    <a:latin typeface="TimesNewRoman,Italic"/>
                  </a:rPr>
                  <a:t>R</a:t>
                </a:r>
                <a:r>
                  <a:rPr lang="en-US" sz="1400" i="1" dirty="0" err="1">
                    <a:latin typeface="TimesNewRoman,Italic"/>
                  </a:rPr>
                  <a:t>f</a:t>
                </a:r>
                <a:r>
                  <a:rPr lang="en-US" sz="1400" i="1" dirty="0">
                    <a:latin typeface="TimesNewRoman,Italic"/>
                  </a:rPr>
                  <a:t> </a:t>
                </a:r>
                <a:r>
                  <a:rPr lang="en-US" sz="1400" i="1" dirty="0" smtClean="0">
                    <a:latin typeface="TimesNewRoman,Italic"/>
                  </a:rPr>
                  <a:t> </a:t>
                </a:r>
                <a:r>
                  <a:rPr lang="en-US" sz="1050" i="1" dirty="0" smtClean="0">
                    <a:latin typeface="TimesNewRoman,Italic"/>
                  </a:rPr>
                  <a:t>   </a:t>
                </a:r>
                <a:r>
                  <a:rPr lang="en-US" sz="2800" dirty="0" smtClean="0">
                    <a:latin typeface="TimesNewRoman"/>
                  </a:rPr>
                  <a:t>so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  <m:d>
                          <m:d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𝑚𝑎𝑥</m:t>
                            </m:r>
                          </m:e>
                        </m:d>
                      </m:sub>
                    </m:sSub>
                  </m:oMath>
                </a14:m>
                <a:r>
                  <a:rPr lang="en-US" sz="2800" dirty="0" smtClean="0">
                    <a:latin typeface="TimesNewRoman"/>
                  </a:rPr>
                  <a:t>= -12 V</a:t>
                </a:r>
                <a:endParaRPr lang="en-US" sz="2800" dirty="0">
                  <a:latin typeface="TimesNewRoman"/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" y="5375833"/>
                <a:ext cx="7199087" cy="553549"/>
              </a:xfrm>
              <a:prstGeom prst="rect">
                <a:avLst/>
              </a:prstGeom>
              <a:blipFill rotWithShape="0">
                <a:blip r:embed="rId3"/>
                <a:stretch>
                  <a:fillRect l="-1693" t="-13187" b="-2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79772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669" y="624114"/>
            <a:ext cx="11845317" cy="5602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289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6230" y="0"/>
            <a:ext cx="8752114" cy="6662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780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3372" y="-1"/>
            <a:ext cx="9477828" cy="6814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447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578" y="1"/>
            <a:ext cx="10813193" cy="679413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074057" y="2351314"/>
            <a:ext cx="3062514" cy="32657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920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0400" y="0"/>
            <a:ext cx="9985827" cy="686240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0" y="653142"/>
                <a:ext cx="1930400" cy="2531316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 smtClean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𝒐𝒖𝒕</m:t>
                        </m:r>
                      </m:sub>
                    </m:sSub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𝒊𝒏</m:t>
                        </m:r>
                      </m:sub>
                    </m:sSub>
                  </m:oMath>
                </a14:m>
                <a:r>
                  <a:rPr lang="en-US" sz="2400" b="1" dirty="0" smtClean="0"/>
                  <a:t> , then it is like a piece of wire, what is great about it. </a:t>
                </a:r>
                <a:endParaRPr lang="en-US" sz="2400" b="1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653142"/>
                <a:ext cx="1930400" cy="2531316"/>
              </a:xfrm>
              <a:prstGeom prst="rect">
                <a:avLst/>
              </a:prstGeom>
              <a:blipFill rotWithShape="0">
                <a:blip r:embed="rId3"/>
                <a:stretch>
                  <a:fillRect l="-4075" r="-7524" b="-4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ight Arrow Callout 4"/>
          <p:cNvSpPr/>
          <p:nvPr/>
        </p:nvSpPr>
        <p:spPr>
          <a:xfrm>
            <a:off x="420915" y="3309257"/>
            <a:ext cx="1959428" cy="2061028"/>
          </a:xfrm>
          <a:prstGeom prst="rightArrowCallou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The input impedance is infinity , so does not load the source</a:t>
            </a:r>
            <a:endParaRPr lang="en-US" b="1" dirty="0">
              <a:solidFill>
                <a:schemeClr val="tx1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5972629" y="1567543"/>
            <a:ext cx="5130800" cy="1640414"/>
            <a:chOff x="5972629" y="1567543"/>
            <a:chExt cx="5130800" cy="164041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/>
                <p:cNvSpPr txBox="1"/>
                <p:nvPr/>
              </p:nvSpPr>
              <p:spPr>
                <a:xfrm>
                  <a:off x="5972629" y="2510330"/>
                  <a:ext cx="1791068" cy="69762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𝑜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1+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den>
                        </m:f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6" name="TextBox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72629" y="2510330"/>
                  <a:ext cx="1791068" cy="697627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Rectangular Callout 6"/>
            <p:cNvSpPr/>
            <p:nvPr/>
          </p:nvSpPr>
          <p:spPr>
            <a:xfrm>
              <a:off x="8315864" y="1567543"/>
              <a:ext cx="2787565" cy="942787"/>
            </a:xfrm>
            <a:prstGeom prst="wedgeRectCallout">
              <a:avLst>
                <a:gd name="adj1" fmla="val -69952"/>
                <a:gd name="adj2" fmla="val 72131"/>
              </a:avLst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rgbClr val="FFFF00"/>
                  </a:solidFill>
                </a:rPr>
                <a:t>Extremely low output impedance; so can easily drive the load</a:t>
              </a:r>
              <a:endParaRPr lang="en-US" b="1" dirty="0">
                <a:solidFill>
                  <a:srgbClr val="FFFF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38346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887" y="0"/>
            <a:ext cx="9993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868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477" y="0"/>
            <a:ext cx="9734552" cy="678980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7869" r="60834" b="79523"/>
          <a:stretch/>
        </p:blipFill>
        <p:spPr>
          <a:xfrm>
            <a:off x="8927965" y="190104"/>
            <a:ext cx="3118892" cy="185641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122874" y="918254"/>
            <a:ext cx="3645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A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455087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476" y="0"/>
            <a:ext cx="8991047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157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8514" y="101600"/>
            <a:ext cx="8636000" cy="653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522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267" y="0"/>
            <a:ext cx="9820504" cy="6771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632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5768" y="0"/>
            <a:ext cx="9389029" cy="6749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318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900" y="348343"/>
            <a:ext cx="11646390" cy="619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45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0" y="4419"/>
            <a:ext cx="7939313" cy="6690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680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9543" y="0"/>
            <a:ext cx="9927771" cy="6741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702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19" y="1190171"/>
            <a:ext cx="12037543" cy="4455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327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2115" y="-6194"/>
            <a:ext cx="9840686" cy="6700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730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457" y="29648"/>
            <a:ext cx="10958286" cy="6614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432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6515" y="76402"/>
            <a:ext cx="8084456" cy="6693177"/>
          </a:xfrm>
          <a:prstGeom prst="rect">
            <a:avLst/>
          </a:prstGeom>
        </p:spPr>
      </p:pic>
      <p:sp>
        <p:nvSpPr>
          <p:cNvPr id="2" name="Rounded Rectangular Callout 1"/>
          <p:cNvSpPr/>
          <p:nvPr/>
        </p:nvSpPr>
        <p:spPr>
          <a:xfrm>
            <a:off x="8534400" y="362857"/>
            <a:ext cx="3309257" cy="1161143"/>
          </a:xfrm>
          <a:prstGeom prst="wedgeRoundRectCallout">
            <a:avLst>
              <a:gd name="adj1" fmla="val -96272"/>
              <a:gd name="adj2" fmla="val 276250"/>
              <a:gd name="adj3" fmla="val 16667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Represents a dependent voltage source 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" name="Rounded Rectangular Callout 4"/>
          <p:cNvSpPr/>
          <p:nvPr/>
        </p:nvSpPr>
        <p:spPr>
          <a:xfrm>
            <a:off x="152401" y="3626596"/>
            <a:ext cx="2545080" cy="1161143"/>
          </a:xfrm>
          <a:prstGeom prst="wedgeRoundRectCallout">
            <a:avLst>
              <a:gd name="adj1" fmla="val 111573"/>
              <a:gd name="adj2" fmla="val 71501"/>
              <a:gd name="adj3" fmla="val 16667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For Ideal Op-Amp input current is zero , because of infinite input impedance  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671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944" y="41158"/>
            <a:ext cx="10000342" cy="6719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469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629" y="360361"/>
            <a:ext cx="11933558" cy="5271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58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0457" y="28404"/>
            <a:ext cx="9187543" cy="6769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273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2114" y="44532"/>
            <a:ext cx="9993086" cy="6813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401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2457" y="57066"/>
            <a:ext cx="10305143" cy="6663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266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860" y="244020"/>
            <a:ext cx="11814863" cy="5764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638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402" y="1465942"/>
            <a:ext cx="8258627" cy="475342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6175829"/>
            <a:ext cx="1207588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555555"/>
                </a:solidFill>
                <a:latin typeface="Roboto"/>
              </a:rPr>
              <a:t>In the above image, an </a:t>
            </a:r>
            <a:r>
              <a:rPr lang="en-US" b="1" dirty="0">
                <a:solidFill>
                  <a:srgbClr val="555555"/>
                </a:solidFill>
                <a:latin typeface="Roboto"/>
              </a:rPr>
              <a:t>additional resistor R2 is connected in parallel with the capacitor C1</a:t>
            </a:r>
            <a:r>
              <a:rPr lang="en-US" dirty="0">
                <a:solidFill>
                  <a:srgbClr val="555555"/>
                </a:solidFill>
                <a:latin typeface="Roboto"/>
              </a:rPr>
              <a:t>. The output sine wave is 90 degree out of phase.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0" y="94255"/>
            <a:ext cx="12192000" cy="15388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rgbClr val="222222"/>
                </a:solidFill>
                <a:latin typeface="Roboto"/>
              </a:rPr>
              <a:t>Op-amp Integrator Behavior on Sine Wave </a:t>
            </a:r>
            <a:r>
              <a:rPr lang="en-US" sz="2000" b="1" dirty="0" smtClean="0">
                <a:solidFill>
                  <a:srgbClr val="222222"/>
                </a:solidFill>
                <a:latin typeface="Roboto"/>
              </a:rPr>
              <a:t>input</a:t>
            </a:r>
          </a:p>
          <a:p>
            <a:pPr algn="ctr"/>
            <a:endParaRPr lang="en-US" sz="2000" b="1" dirty="0">
              <a:solidFill>
                <a:srgbClr val="222222"/>
              </a:solidFill>
              <a:latin typeface="Roboto"/>
            </a:endParaRPr>
          </a:p>
          <a:p>
            <a:pPr algn="just"/>
            <a:r>
              <a:rPr lang="en-US" dirty="0">
                <a:solidFill>
                  <a:srgbClr val="555555"/>
                </a:solidFill>
                <a:latin typeface="Roboto"/>
              </a:rPr>
              <a:t>If the input across an op-amp based Integrator circuit is a sine wave, the Op-amp in integrator configuration produces a 90 degree out of phase sine wave across the output. This is called a </a:t>
            </a:r>
            <a:r>
              <a:rPr lang="en-US" b="1" dirty="0">
                <a:solidFill>
                  <a:srgbClr val="555555"/>
                </a:solidFill>
                <a:latin typeface="Roboto"/>
              </a:rPr>
              <a:t>cosine wave</a:t>
            </a:r>
            <a:r>
              <a:rPr lang="en-US" dirty="0">
                <a:solidFill>
                  <a:srgbClr val="555555"/>
                </a:solidFill>
                <a:latin typeface="Roboto"/>
              </a:rPr>
              <a:t>. During this situation, when the input is a sine wave, the integrator circuit acts as an </a:t>
            </a:r>
            <a:r>
              <a:rPr lang="en-US" b="1" dirty="0">
                <a:solidFill>
                  <a:srgbClr val="00ACEC"/>
                </a:solidFill>
                <a:latin typeface="Roboto"/>
                <a:hlinkClick r:id="rId3"/>
              </a:rPr>
              <a:t>active low pass filter</a:t>
            </a:r>
            <a:r>
              <a:rPr lang="en-US" dirty="0">
                <a:solidFill>
                  <a:srgbClr val="555555"/>
                </a:solidFill>
                <a:latin typeface="Roboto"/>
              </a:rPr>
              <a:t>.</a:t>
            </a:r>
            <a:endParaRPr lang="en-US" b="0" i="0" dirty="0">
              <a:solidFill>
                <a:srgbClr val="555555"/>
              </a:solidFill>
              <a:effectLst/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852264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91" y="580571"/>
            <a:ext cx="11958224" cy="5646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494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396" y="1156833"/>
            <a:ext cx="11726602" cy="4155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708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944" y="31885"/>
            <a:ext cx="10014856" cy="6680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174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189" y="0"/>
            <a:ext cx="9671808" cy="6705599"/>
          </a:xfrm>
          <a:prstGeom prst="rect">
            <a:avLst/>
          </a:prstGeom>
        </p:spPr>
      </p:pic>
      <p:sp>
        <p:nvSpPr>
          <p:cNvPr id="3" name="Rounded Rectangular Callout 2"/>
          <p:cNvSpPr/>
          <p:nvPr/>
        </p:nvSpPr>
        <p:spPr>
          <a:xfrm>
            <a:off x="4630057" y="4666344"/>
            <a:ext cx="914400" cy="612648"/>
          </a:xfrm>
          <a:prstGeom prst="wedgeRoundRectCallout">
            <a:avLst>
              <a:gd name="adj1" fmla="val 91865"/>
              <a:gd name="adj2" fmla="val 131204"/>
              <a:gd name="adj3" fmla="val 16667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ular Callout 3"/>
          <p:cNvSpPr/>
          <p:nvPr/>
        </p:nvSpPr>
        <p:spPr>
          <a:xfrm>
            <a:off x="3643086" y="4666344"/>
            <a:ext cx="2220685" cy="612648"/>
          </a:xfrm>
          <a:prstGeom prst="wedgeRoundRectCallout">
            <a:avLst>
              <a:gd name="adj1" fmla="val -12149"/>
              <a:gd name="adj2" fmla="val 138311"/>
              <a:gd name="adj3" fmla="val 16667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Differential input are complementary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5694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4343" y="44450"/>
            <a:ext cx="9376227" cy="666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220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429" y="11878"/>
            <a:ext cx="9305287" cy="6846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596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2343" y="297284"/>
            <a:ext cx="4963885" cy="628664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77372" y="932225"/>
            <a:ext cx="6154057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202124"/>
                </a:solidFill>
                <a:latin typeface="arial" panose="020B0604020202020204" pitchFamily="34" charset="0"/>
              </a:rPr>
              <a:t>The </a:t>
            </a:r>
            <a:r>
              <a:rPr lang="en-US" sz="3200" b="1" dirty="0">
                <a:solidFill>
                  <a:srgbClr val="202124"/>
                </a:solidFill>
                <a:latin typeface="arial" panose="020B0604020202020204" pitchFamily="34" charset="0"/>
              </a:rPr>
              <a:t>differentiator circuit</a:t>
            </a:r>
            <a:r>
              <a:rPr lang="en-US" sz="3200" dirty="0">
                <a:solidFill>
                  <a:srgbClr val="202124"/>
                </a:solidFill>
                <a:latin typeface="arial" panose="020B0604020202020204" pitchFamily="34" charset="0"/>
              </a:rPr>
              <a:t> is essentially a high-pass filter. It </a:t>
            </a:r>
            <a:r>
              <a:rPr lang="en-US" sz="3200" b="1" dirty="0">
                <a:solidFill>
                  <a:srgbClr val="202124"/>
                </a:solidFill>
                <a:latin typeface="arial" panose="020B0604020202020204" pitchFamily="34" charset="0"/>
              </a:rPr>
              <a:t>can</a:t>
            </a:r>
            <a:r>
              <a:rPr lang="en-US" sz="3200" dirty="0">
                <a:solidFill>
                  <a:srgbClr val="202124"/>
                </a:solidFill>
                <a:latin typeface="arial" panose="020B0604020202020204" pitchFamily="34" charset="0"/>
              </a:rPr>
              <a:t> generate a square wave from a triangle wave input and produce alternating-direction voltage spikes when a square wave is applied. In ideal cases, a </a:t>
            </a:r>
            <a:r>
              <a:rPr lang="en-US" sz="3200" b="1" dirty="0">
                <a:solidFill>
                  <a:srgbClr val="202124"/>
                </a:solidFill>
                <a:latin typeface="arial" panose="020B0604020202020204" pitchFamily="34" charset="0"/>
              </a:rPr>
              <a:t>differentiator</a:t>
            </a:r>
            <a:r>
              <a:rPr lang="en-US" sz="3200" dirty="0">
                <a:solidFill>
                  <a:srgbClr val="202124"/>
                </a:solidFill>
                <a:latin typeface="arial" panose="020B0604020202020204" pitchFamily="34" charset="0"/>
              </a:rPr>
              <a:t> reverses the effects of an integrator on a waveform, and conversely.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233491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112" y="1132114"/>
            <a:ext cx="12041480" cy="4644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142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4971" y="34700"/>
            <a:ext cx="9826172" cy="6670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674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486" y="63091"/>
            <a:ext cx="10838944" cy="6511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569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152" y="0"/>
            <a:ext cx="114796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669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8533"/>
            <a:ext cx="11958085" cy="6743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189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915" y="34445"/>
            <a:ext cx="9942286" cy="6733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832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162" y="0"/>
            <a:ext cx="10530924" cy="6732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755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169" y="0"/>
            <a:ext cx="10293101" cy="6734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691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2743" y="53891"/>
            <a:ext cx="9347200" cy="6527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48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5657" y="232229"/>
            <a:ext cx="9753599" cy="647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768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6286" y="116576"/>
            <a:ext cx="9782628" cy="6715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475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6374" y="-1"/>
            <a:ext cx="9278712" cy="6887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325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216" y="1"/>
            <a:ext cx="10902727" cy="6749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771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3714" y="-1"/>
            <a:ext cx="9855200" cy="6723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580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1109" y="0"/>
            <a:ext cx="10261634" cy="6787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360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086" y="24740"/>
            <a:ext cx="10022113" cy="6833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9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11" y="232229"/>
            <a:ext cx="11884792" cy="6342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097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087" y="56650"/>
            <a:ext cx="10014856" cy="6764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562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6229" y="-6963"/>
            <a:ext cx="8636000" cy="6837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651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4971" y="103738"/>
            <a:ext cx="9419772" cy="6388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015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457" y="17031"/>
            <a:ext cx="11045372" cy="6692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765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9829" y="43159"/>
            <a:ext cx="9535885" cy="6802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704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 smtClean="0"/>
              <a:t>Assignment No 1</a:t>
            </a:r>
            <a:br>
              <a:rPr lang="en-US" b="1" dirty="0" smtClean="0"/>
            </a:br>
            <a:endParaRPr lang="en-US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8687" y="4016106"/>
            <a:ext cx="10110158" cy="1655762"/>
          </a:xfrm>
        </p:spPr>
        <p:txBody>
          <a:bodyPr>
            <a:normAutofit/>
          </a:bodyPr>
          <a:lstStyle/>
          <a:p>
            <a:r>
              <a:rPr lang="en-US" sz="3200" b="1" dirty="0" smtClean="0"/>
              <a:t>To be submitted on 28</a:t>
            </a:r>
            <a:r>
              <a:rPr lang="en-US" sz="3200" b="1" baseline="30000" dirty="0" smtClean="0"/>
              <a:t>th</a:t>
            </a:r>
            <a:r>
              <a:rPr lang="en-US" sz="3200" b="1" dirty="0" smtClean="0"/>
              <a:t> July 2021</a:t>
            </a:r>
          </a:p>
          <a:p>
            <a:r>
              <a:rPr lang="en-US" sz="3200" b="1" dirty="0" smtClean="0"/>
              <a:t>Note : 50% marks reduction in case of late submission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3637077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953213" cy="147698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6146" y="1476987"/>
            <a:ext cx="8543834" cy="5170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182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4555" y="319316"/>
            <a:ext cx="7157454" cy="1707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616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8057" y="96213"/>
            <a:ext cx="7039429" cy="6707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425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2" y="101747"/>
            <a:ext cx="6734628" cy="6756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244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b="90092"/>
          <a:stretch/>
        </p:blipFill>
        <p:spPr>
          <a:xfrm>
            <a:off x="145142" y="35167"/>
            <a:ext cx="12046858" cy="1128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6168571" y="2760874"/>
                <a:ext cx="441306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3  </m:t>
                          </m:r>
                        </m:sub>
                      </m:sSub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8571" y="2760874"/>
                <a:ext cx="4413068" cy="307777"/>
              </a:xfrm>
              <a:prstGeom prst="rect">
                <a:avLst/>
              </a:prstGeom>
              <a:blipFill rotWithShape="0">
                <a:blip r:embed="rId3"/>
                <a:stretch>
                  <a:fillRect l="-414" r="-691" b="-2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6226629" y="3786666"/>
                <a:ext cx="175740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6629" y="3786666"/>
                <a:ext cx="1757404" cy="307777"/>
              </a:xfrm>
              <a:prstGeom prst="rect">
                <a:avLst/>
              </a:prstGeom>
              <a:blipFill rotWithShape="0">
                <a:blip r:embed="rId4"/>
                <a:stretch>
                  <a:fillRect l="-1384" b="-156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6168571" y="5196619"/>
                <a:ext cx="5805714" cy="52168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𝑖𝑛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=100×0.01×10000=10000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8571" y="5196619"/>
                <a:ext cx="5805714" cy="521681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6407680" y="6483252"/>
                <a:ext cx="288989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20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𝑙𝑜𝑔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10000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=80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𝑑𝐵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7680" y="6483252"/>
                <a:ext cx="2889894" cy="307777"/>
              </a:xfrm>
              <a:prstGeom prst="rect">
                <a:avLst/>
              </a:prstGeom>
              <a:blipFill rotWithShape="0">
                <a:blip r:embed="rId6"/>
                <a:stretch>
                  <a:fillRect l="-1477" r="-1477" b="-3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l="7262" t="15333" r="10754"/>
          <a:stretch/>
        </p:blipFill>
        <p:spPr>
          <a:xfrm>
            <a:off x="0" y="1291771"/>
            <a:ext cx="6226629" cy="5390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503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8" grpId="0"/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89" y="0"/>
            <a:ext cx="12122116" cy="6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231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16341</TotalTime>
  <Words>391</Words>
  <Application>Microsoft Office PowerPoint</Application>
  <PresentationFormat>Widescreen</PresentationFormat>
  <Paragraphs>39</Paragraphs>
  <Slides>77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77</vt:i4>
      </vt:variant>
    </vt:vector>
  </HeadingPairs>
  <TitlesOfParts>
    <vt:vector size="90" baseType="lpstr">
      <vt:lpstr>Arial</vt:lpstr>
      <vt:lpstr>Arial</vt:lpstr>
      <vt:lpstr>Arial Black</vt:lpstr>
      <vt:lpstr>Calibri</vt:lpstr>
      <vt:lpstr>Calibri Light</vt:lpstr>
      <vt:lpstr>Cambria Math</vt:lpstr>
      <vt:lpstr>NewBaskervilleStd-Italic</vt:lpstr>
      <vt:lpstr>Roboto</vt:lpstr>
      <vt:lpstr>Symbol</vt:lpstr>
      <vt:lpstr>TimesNewRoman</vt:lpstr>
      <vt:lpstr>TimesNewRoman,Bold</vt:lpstr>
      <vt:lpstr>TimesNewRoman,Italic</vt:lpstr>
      <vt:lpstr>Office Theme</vt:lpstr>
      <vt:lpstr>Operational Amplifier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Assignment No 1 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Operational Amplifier</dc:title>
  <dc:creator>Abdul Basit Alvi</dc:creator>
  <cp:lastModifiedBy>Abdul Basit Alvi</cp:lastModifiedBy>
  <cp:revision>58</cp:revision>
  <dcterms:created xsi:type="dcterms:W3CDTF">2021-05-18T15:09:39Z</dcterms:created>
  <dcterms:modified xsi:type="dcterms:W3CDTF">2022-02-25T04:25:02Z</dcterms:modified>
</cp:coreProperties>
</file>